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75" r:id="rId4"/>
    <p:sldId id="262" r:id="rId5"/>
    <p:sldId id="264" r:id="rId6"/>
    <p:sldId id="265" r:id="rId7"/>
    <p:sldId id="267" r:id="rId8"/>
    <p:sldId id="268" r:id="rId9"/>
    <p:sldId id="270" r:id="rId10"/>
    <p:sldId id="269" r:id="rId11"/>
    <p:sldId id="272" r:id="rId12"/>
    <p:sldId id="271" r:id="rId13"/>
    <p:sldId id="273" r:id="rId14"/>
    <p:sldId id="274" r:id="rId15"/>
    <p:sldId id="266" r:id="rId16"/>
    <p:sldId id="276" r:id="rId17"/>
    <p:sldId id="277" r:id="rId18"/>
    <p:sldId id="278" r:id="rId19"/>
    <p:sldId id="279" r:id="rId20"/>
    <p:sldId id="280" r:id="rId21"/>
    <p:sldId id="282" r:id="rId22"/>
    <p:sldId id="281" r:id="rId23"/>
    <p:sldId id="284" r:id="rId24"/>
    <p:sldId id="283" r:id="rId25"/>
    <p:sldId id="285" r:id="rId26"/>
    <p:sldId id="288" r:id="rId27"/>
    <p:sldId id="287" r:id="rId28"/>
    <p:sldId id="289" r:id="rId29"/>
    <p:sldId id="290" r:id="rId30"/>
    <p:sldId id="291" r:id="rId31"/>
    <p:sldId id="292" r:id="rId32"/>
    <p:sldId id="294" r:id="rId33"/>
    <p:sldId id="293" r:id="rId34"/>
    <p:sldId id="295" r:id="rId35"/>
    <p:sldId id="296" r:id="rId36"/>
    <p:sldId id="297" r:id="rId37"/>
    <p:sldId id="298" r:id="rId38"/>
    <p:sldId id="299" r:id="rId39"/>
    <p:sldId id="301" r:id="rId40"/>
    <p:sldId id="300" r:id="rId41"/>
    <p:sldId id="3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1"/>
    <p:restoredTop sz="96327"/>
  </p:normalViewPr>
  <p:slideViewPr>
    <p:cSldViewPr snapToGrid="0">
      <p:cViewPr varScale="1">
        <p:scale>
          <a:sx n="157" d="100"/>
          <a:sy n="157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1262-7EDB-474F-D470-71DBD2B17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69007-2401-9342-7091-79339A479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B3F0-ABFF-93F6-0899-ADE1AC37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4AB3-BF46-1041-272D-96AB373A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023F-F488-7766-FA06-9734DAC3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8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C9BD-CC72-2B1A-4A33-05414F88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19092-18C4-72B0-3F28-E23878D7C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9FE6C-963A-D4F0-1259-C44B1CD7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A8836-A8C7-6A48-5A9F-86709BBF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5826D-1E63-1560-5E9D-0928EABA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9279-9FDB-BCE6-6F17-57B3757F8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59495-1F19-86FA-7C98-A166848D6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ED621-676B-A3F3-1547-7A2CAB39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0AF85-BC89-5A05-11BC-42AAC71C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137C-8D05-083C-FD84-50DA46A5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231E-ECB3-90B5-5B64-FB105FC2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1F19-82C1-76C2-E2CB-A363574FB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751"/>
            <a:ext cx="10515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E52FA-3C4A-CD73-752A-3D170843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A657-F0CA-6624-E270-E94FE6CA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947ED-B092-3D81-9F2F-83A2992D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8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99FD-AA89-7041-6D70-1DB16FCB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14E3-FA72-CB21-975C-78A234D46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2353-FE14-B6A6-B8DD-F8AE3B54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7DCA0-8C20-FF3D-5235-514905FE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5BBE-6429-9016-E2CC-CD972AA7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6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08FD-4F49-6685-7E97-5014947F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B8C7-2FCD-4AA2-12FE-CC447AFE2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952B3-FC90-B8EB-6D22-584A34817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E5B3A-CCD1-C095-75E1-D4A865156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584CE-013E-BEBD-4267-B771AC05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7C41A-33D5-22E3-5972-789E9AD5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23E2-BF9B-332A-ED1D-EF473ED9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CF8EF-55B8-622D-6182-66082C020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3C013-4889-BA61-E59F-6FF731CCB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785EE-1035-9585-E12A-B2A30DA2D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1247D-4D0D-EA34-FE53-DD4B73DEF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EB632-7F37-C46B-9AD8-BD145179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39BBCF-916E-0BC7-CB90-41B1DDE4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00D45-9633-CD58-97FE-11D46D5F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BF31-58CC-FDB2-7C2E-4DCD7AFC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98160-696B-E96D-BDF8-9979B058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FB080-5E48-BBDA-4D41-BEC66D9C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78869-6279-93F4-1B8B-F3E9649D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1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C3F50-9B1D-43FA-AD4F-0CF0DFC7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E0558-8954-BD88-6083-6346528C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C8039-063D-32B2-9A92-9AEF4EED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1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8D8C1-80CB-B2C6-FA6A-09063FAD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0CB5-20DD-CE64-1E8D-07801100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ED126-4CE7-8D1E-F76D-AD3E72300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4540-C8AC-D6DE-F3CC-CDBBB74B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70C10-CE81-6B41-1BC2-FD9D7E1B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B921A-4A5B-C17B-9A9C-34823D42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0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4365-7AE5-C564-6980-99CA89F5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4D912-7E36-34FF-8BB3-91554B23C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209B4-AF6B-B9A5-05E6-7908A96E9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481B5-9675-5B35-294D-F927167F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C6F27-2B03-DFDA-DC5D-85F6ED6B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D0BA-F377-2A10-5F97-E43951BA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4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3F2FA1-A0AF-F8EF-76BE-5B2A52F0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0C8D5-BA42-CDF4-B2FA-94086905C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D811B-D6FE-AFE1-62AB-4B31368FD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6B86E-CF0D-8647-AE06-595551B58CCD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29D34-39FC-4184-EA35-E19AB64A6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7122A-AB14-F938-24BF-10D9F283E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5DDE5-B147-D988-E47D-76D2655EE48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0" y="6001417"/>
            <a:ext cx="3283200" cy="7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folder.com/electronic-lab-notebook-eln-research-guide/" TargetMode="External"/><Relationship Id="rId2" Type="http://schemas.openxmlformats.org/officeDocument/2006/relationships/hyperlink" Target="https://doi.org/10.1038/d41586-018-05895-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management.hms.harvard.edu/collect-analyze/electronic-lab-notebook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cc.ac.uk/news/new-checklist-data-management-pla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ikola.me/folder_structure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guides.mit.edu/metadataTool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lkrenameutility.co.uk/" TargetMode="External"/><Relationship Id="rId2" Type="http://schemas.openxmlformats.org/officeDocument/2006/relationships/hyperlink" Target="http://www.antp.be/software/rena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cmd.github.io/" TargetMode="External"/><Relationship Id="rId5" Type="http://schemas.openxmlformats.org/officeDocument/2006/relationships/hyperlink" Target="http://manytricks.com/namemangler/" TargetMode="External"/><Relationship Id="rId4" Type="http://schemas.openxmlformats.org/officeDocument/2006/relationships/hyperlink" Target="https://renamer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cc.icgc.org/releas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research.cornell.edu/content/readme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cc.ac.uk/guidance/how-guides/five-steps-decide-what-data-kee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kdataservice.ac.uk/learning-hub/research-data-management/format-your-data/recommended-forma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ukdataservice.ac.uk/learning-hub/research-data-management/format-your-data/recommended-forma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0741-242C-8269-F8B4-94EB87F39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9144000" cy="1053634"/>
          </a:xfrm>
        </p:spPr>
        <p:txBody>
          <a:bodyPr>
            <a:normAutofit/>
          </a:bodyPr>
          <a:lstStyle/>
          <a:p>
            <a:r>
              <a:rPr lang="en-US" sz="4000" dirty="0"/>
              <a:t>Managing Your Research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A9D6F-A196-D446-BB76-7DAFFCC43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9709"/>
            <a:ext cx="9144000" cy="1122362"/>
          </a:xfrm>
        </p:spPr>
        <p:txBody>
          <a:bodyPr>
            <a:normAutofit/>
          </a:bodyPr>
          <a:lstStyle/>
          <a:p>
            <a:r>
              <a:rPr lang="en-US" sz="6000" dirty="0"/>
              <a:t>File Management</a:t>
            </a:r>
          </a:p>
        </p:txBody>
      </p:sp>
      <p:pic>
        <p:nvPicPr>
          <p:cNvPr id="4" name="Picture 3" descr="http://dtsinfotech.com/wp-content/uploads/2016/10/DBDR_.jpg">
            <a:extLst>
              <a:ext uri="{FF2B5EF4-FFF2-40B4-BE49-F238E27FC236}">
                <a16:creationId xmlns:a16="http://schemas.microsoft.com/office/drawing/2014/main" id="{50A490B8-9390-3940-0C88-BEF4826812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418" y="3705508"/>
            <a:ext cx="2347794" cy="315249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C60DE-290D-D284-8BBC-1E6B591F0879}"/>
              </a:ext>
            </a:extLst>
          </p:cNvPr>
          <p:cNvSpPr txBox="1"/>
          <p:nvPr/>
        </p:nvSpPr>
        <p:spPr>
          <a:xfrm>
            <a:off x="4215949" y="6368432"/>
            <a:ext cx="37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slides by Qi Wang &amp; Jing </a:t>
            </a:r>
            <a:r>
              <a:rPr lang="en-US" dirty="0" err="1"/>
              <a:t>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Who</a:t>
            </a:r>
            <a:r>
              <a:rPr lang="en-US" dirty="0"/>
              <a:t> will be responsible to collect and document the data?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Roles and responsibilities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Legal and ethical obligations and rights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How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to collect/</a:t>
            </a:r>
            <a:r>
              <a:rPr lang="en-US" b="1" dirty="0"/>
              <a:t>document</a:t>
            </a:r>
            <a:r>
              <a:rPr lang="en-US" dirty="0"/>
              <a:t>/</a:t>
            </a:r>
            <a:r>
              <a:rPr lang="en-US" b="1" dirty="0"/>
              <a:t>store</a:t>
            </a:r>
            <a:r>
              <a:rPr lang="en-US" dirty="0"/>
              <a:t>/back up/share </a:t>
            </a:r>
            <a:r>
              <a:rPr lang="en-US" dirty="0">
                <a:solidFill>
                  <a:srgbClr val="000000"/>
                </a:solidFill>
              </a:rPr>
              <a:t>data?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Reproducibility &amp; re-usability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Restrictions: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Ethical obligations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Legal obligations - privacy and data processing laws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Copyright/Intellectual property</a:t>
            </a:r>
          </a:p>
        </p:txBody>
      </p:sp>
    </p:spTree>
    <p:extLst>
      <p:ext uri="{BB962C8B-B14F-4D97-AF65-F5344CB8AC3E}">
        <p14:creationId xmlns:p14="http://schemas.microsoft.com/office/powerpoint/2010/main" val="283203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How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to collect/</a:t>
            </a:r>
            <a:r>
              <a:rPr lang="en-US" b="1" dirty="0"/>
              <a:t>document</a:t>
            </a:r>
            <a:r>
              <a:rPr lang="en-US" dirty="0"/>
              <a:t>/</a:t>
            </a:r>
            <a:r>
              <a:rPr lang="en-US" b="1" dirty="0"/>
              <a:t>store</a:t>
            </a:r>
            <a:r>
              <a:rPr lang="en-US" dirty="0"/>
              <a:t>/back up/share </a:t>
            </a:r>
            <a:r>
              <a:rPr lang="en-US" dirty="0">
                <a:solidFill>
                  <a:srgbClr val="000000"/>
                </a:solidFill>
              </a:rPr>
              <a:t>data?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Reproducibility &amp; re-usability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Restrictions: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Ethical obligations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Legal obligations - privacy and data processing laws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Copyright/Intellectual property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Consider an Electronic Lab Notebook</a:t>
            </a:r>
          </a:p>
        </p:txBody>
      </p:sp>
    </p:spTree>
    <p:extLst>
      <p:ext uri="{BB962C8B-B14F-4D97-AF65-F5344CB8AC3E}">
        <p14:creationId xmlns:p14="http://schemas.microsoft.com/office/powerpoint/2010/main" val="112254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7C57-EBB8-BE37-E9A6-CACCCA0E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Electronic Lab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89FE-BDFB-3138-1875-7765C57D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Cost? One-time or subscription(monthly/yearly)?</a:t>
            </a:r>
          </a:p>
          <a:p>
            <a:r>
              <a:rPr lang="en-US" dirty="0"/>
              <a:t>Access control. Other Users? Collaborators?</a:t>
            </a:r>
          </a:p>
          <a:p>
            <a:r>
              <a:rPr lang="en-US" dirty="0"/>
              <a:t>Types of information to record and storage space required</a:t>
            </a:r>
          </a:p>
          <a:p>
            <a:r>
              <a:rPr lang="en-US" dirty="0"/>
              <a:t>Any specialized functionality you require?</a:t>
            </a:r>
          </a:p>
          <a:p>
            <a:r>
              <a:rPr lang="en-US" dirty="0"/>
              <a:t>Protection for sensitive data</a:t>
            </a:r>
          </a:p>
          <a:p>
            <a:r>
              <a:rPr lang="en-US" dirty="0"/>
              <a:t>What happens if someone leaves the lab?</a:t>
            </a:r>
          </a:p>
          <a:p>
            <a:r>
              <a:rPr lang="en-US" dirty="0"/>
              <a:t>What happens when you stop using this ELN?</a:t>
            </a:r>
          </a:p>
        </p:txBody>
      </p:sp>
    </p:spTree>
    <p:extLst>
      <p:ext uri="{BB962C8B-B14F-4D97-AF65-F5344CB8AC3E}">
        <p14:creationId xmlns:p14="http://schemas.microsoft.com/office/powerpoint/2010/main" val="149461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7C57-EBB8-BE37-E9A6-CACCCA0E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Electronic Lab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89FE-BDFB-3138-1875-7765C57D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Further Reading:</a:t>
            </a:r>
          </a:p>
          <a:p>
            <a:r>
              <a:rPr lang="en-US" dirty="0">
                <a:hlinkClick r:id="rId2"/>
              </a:rPr>
              <a:t>Kwok, Roberta. 2018. How to pick an electronic laboratory notebook. Nature 560 (7717): 269-270</a:t>
            </a:r>
            <a:endParaRPr lang="en-US" dirty="0"/>
          </a:p>
          <a:p>
            <a:r>
              <a:rPr lang="en-US" dirty="0">
                <a:hlinkClick r:id="rId3"/>
              </a:rPr>
              <a:t>The Electronic Lab Notebook in 2023: A comprehensive guide</a:t>
            </a:r>
            <a:endParaRPr lang="en-US" dirty="0"/>
          </a:p>
          <a:p>
            <a:r>
              <a:rPr lang="en-US" dirty="0">
                <a:hlinkClick r:id="rId4"/>
              </a:rPr>
              <a:t>Electronic Lab Notebook guide from Harvard Data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7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5139-E215-E540-7A3C-349CFE3A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Management Checklist – 13 core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3CA2-850E-14F5-8138-FE6EB3F53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559"/>
            <a:ext cx="10515600" cy="4554415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What</a:t>
            </a:r>
            <a:r>
              <a:rPr lang="en-US" dirty="0"/>
              <a:t> data will you collect or create?</a:t>
            </a:r>
          </a:p>
          <a:p>
            <a:r>
              <a:rPr lang="en-US" dirty="0"/>
              <a:t>How will the data be </a:t>
            </a:r>
            <a:r>
              <a:rPr lang="en-US" b="1" dirty="0"/>
              <a:t>collected</a:t>
            </a:r>
            <a:r>
              <a:rPr lang="en-US" dirty="0"/>
              <a:t> or created?</a:t>
            </a:r>
          </a:p>
          <a:p>
            <a:pPr>
              <a:spcAft>
                <a:spcPts val="600"/>
              </a:spcAft>
            </a:pPr>
            <a:r>
              <a:rPr lang="en-US" dirty="0"/>
              <a:t>What </a:t>
            </a:r>
            <a:r>
              <a:rPr lang="en-US" b="1" dirty="0"/>
              <a:t>documentation</a:t>
            </a:r>
            <a:r>
              <a:rPr lang="en-US" dirty="0"/>
              <a:t> and </a:t>
            </a:r>
            <a:r>
              <a:rPr lang="en-US" b="1" dirty="0"/>
              <a:t>metadata</a:t>
            </a:r>
            <a:r>
              <a:rPr lang="en-US" dirty="0"/>
              <a:t> will accompany the data?</a:t>
            </a:r>
          </a:p>
          <a:p>
            <a:r>
              <a:rPr lang="en-US" dirty="0"/>
              <a:t>How will you manage any </a:t>
            </a:r>
            <a:r>
              <a:rPr lang="en-US" b="1" dirty="0"/>
              <a:t>ethical issues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/>
              <a:t>How will you manage </a:t>
            </a:r>
            <a:r>
              <a:rPr lang="en-US" b="1" dirty="0"/>
              <a:t>copyright</a:t>
            </a:r>
            <a:r>
              <a:rPr lang="en-US" dirty="0"/>
              <a:t> and Intellectual Property Rights (IPR) issues?</a:t>
            </a:r>
          </a:p>
          <a:p>
            <a:r>
              <a:rPr lang="en-US" dirty="0"/>
              <a:t>How will the data be </a:t>
            </a:r>
            <a:r>
              <a:rPr lang="en-US" b="1" dirty="0"/>
              <a:t>stored and backed up </a:t>
            </a:r>
            <a:r>
              <a:rPr lang="en-US" dirty="0"/>
              <a:t>during the research?</a:t>
            </a:r>
          </a:p>
          <a:p>
            <a:r>
              <a:rPr lang="en-US" dirty="0"/>
              <a:t>How will you manage </a:t>
            </a:r>
            <a:r>
              <a:rPr lang="en-US" b="1" dirty="0"/>
              <a:t>access and security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/>
              <a:t>What is the long-term </a:t>
            </a:r>
            <a:r>
              <a:rPr lang="en-US" b="1" dirty="0"/>
              <a:t>preservation</a:t>
            </a:r>
            <a:r>
              <a:rPr lang="en-US" dirty="0"/>
              <a:t> plan for the dataset?</a:t>
            </a:r>
          </a:p>
          <a:p>
            <a:r>
              <a:rPr lang="en-US" dirty="0"/>
              <a:t>Which data should be retained, </a:t>
            </a:r>
            <a:r>
              <a:rPr lang="en-US" b="1" dirty="0"/>
              <a:t>shared</a:t>
            </a:r>
            <a:r>
              <a:rPr lang="en-US" dirty="0"/>
              <a:t>, and/or preserved?</a:t>
            </a:r>
          </a:p>
          <a:p>
            <a:r>
              <a:rPr lang="en-US" dirty="0"/>
              <a:t>How will you </a:t>
            </a:r>
            <a:r>
              <a:rPr lang="en-US" b="1" dirty="0"/>
              <a:t>share</a:t>
            </a:r>
            <a:r>
              <a:rPr lang="en-US" dirty="0"/>
              <a:t> the data?</a:t>
            </a:r>
          </a:p>
          <a:p>
            <a:pPr>
              <a:spcAft>
                <a:spcPts val="600"/>
              </a:spcAft>
            </a:pPr>
            <a:r>
              <a:rPr lang="en-US" dirty="0"/>
              <a:t>Are any </a:t>
            </a:r>
            <a:r>
              <a:rPr lang="en-US" b="1" dirty="0"/>
              <a:t>restrictions</a:t>
            </a:r>
            <a:r>
              <a:rPr lang="en-US" dirty="0"/>
              <a:t> on data sharing required?</a:t>
            </a:r>
          </a:p>
          <a:p>
            <a:r>
              <a:rPr lang="en-US" b="1" dirty="0"/>
              <a:t>Who</a:t>
            </a:r>
            <a:r>
              <a:rPr lang="en-US" dirty="0"/>
              <a:t> will be </a:t>
            </a:r>
            <a:r>
              <a:rPr lang="en-US" b="1" dirty="0"/>
              <a:t>responsible</a:t>
            </a:r>
            <a:r>
              <a:rPr lang="en-US" dirty="0"/>
              <a:t> for data management?</a:t>
            </a:r>
          </a:p>
          <a:p>
            <a:r>
              <a:rPr lang="en-US" b="1" dirty="0"/>
              <a:t>What resources will you require to deliver your plan? (people, time, hardware)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D9151-3607-9C18-4905-7D9475E47A57}"/>
              </a:ext>
            </a:extLst>
          </p:cNvPr>
          <p:cNvSpPr txBox="1"/>
          <p:nvPr/>
        </p:nvSpPr>
        <p:spPr>
          <a:xfrm>
            <a:off x="3974123" y="6088374"/>
            <a:ext cx="791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Helvetica" pitchFamily="2" charset="0"/>
              </a:rPr>
              <a:t>Full Checklist with guidance can be downloaded from the DCC website </a:t>
            </a:r>
            <a:r>
              <a:rPr lang="en-GB" sz="1400" dirty="0">
                <a:effectLst/>
                <a:latin typeface="Helvetica" pitchFamily="2" charset="0"/>
                <a:hlinkClick r:id="rId2"/>
              </a:rPr>
              <a:t>here</a:t>
            </a:r>
            <a:endParaRPr lang="en-GB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8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/>
              <a:t>File Organization</a:t>
            </a:r>
          </a:p>
          <a:p>
            <a:pPr lvl="1"/>
            <a:r>
              <a:rPr lang="en-US" dirty="0"/>
              <a:t>File Naming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Metadata (ReadMe)</a:t>
            </a:r>
          </a:p>
          <a:p>
            <a:pPr lvl="1"/>
            <a:r>
              <a:rPr lang="en-US" dirty="0"/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298103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ky, outdoor, mountain&#10;&#10;Description automatically generated">
            <a:extLst>
              <a:ext uri="{FF2B5EF4-FFF2-40B4-BE49-F238E27FC236}">
                <a16:creationId xmlns:a16="http://schemas.microsoft.com/office/drawing/2014/main" id="{7FAE4D0B-886F-7335-7358-75B46043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0"/>
            <a:ext cx="12193905" cy="6856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2F72F-0750-355C-E7A6-A405B726907A}"/>
              </a:ext>
            </a:extLst>
          </p:cNvPr>
          <p:cNvSpPr txBox="1"/>
          <p:nvPr/>
        </p:nvSpPr>
        <p:spPr>
          <a:xfrm>
            <a:off x="2136531" y="1055077"/>
            <a:ext cx="80889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No one has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perfect data management habits,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but adopting even a few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goes a long way.</a:t>
            </a:r>
          </a:p>
        </p:txBody>
      </p:sp>
    </p:spTree>
    <p:extLst>
      <p:ext uri="{BB962C8B-B14F-4D97-AF65-F5344CB8AC3E}">
        <p14:creationId xmlns:p14="http://schemas.microsoft.com/office/powerpoint/2010/main" val="128574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b="1" dirty="0"/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386214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7491-2616-C34B-BF30-1809AFA3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56BE2-EA22-60E7-2DAB-50C57012A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Ways to organize electronic files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rgbClr val="0070C0"/>
                </a:solidFill>
              </a:rPr>
              <a:t>Hierachical</a:t>
            </a:r>
            <a:r>
              <a:rPr lang="en-US" dirty="0"/>
              <a:t> – files organized in folders and sub-folders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70C0"/>
                </a:solidFill>
              </a:rPr>
              <a:t>Tag-based</a:t>
            </a:r>
            <a:r>
              <a:rPr lang="en-US" dirty="0"/>
              <a:t> – each file is assigned one or more tags</a:t>
            </a:r>
          </a:p>
        </p:txBody>
      </p:sp>
    </p:spTree>
    <p:extLst>
      <p:ext uri="{BB962C8B-B14F-4D97-AF65-F5344CB8AC3E}">
        <p14:creationId xmlns:p14="http://schemas.microsoft.com/office/powerpoint/2010/main" val="327079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Management </a:t>
            </a:r>
            <a:r>
              <a:rPr lang="en-US" b="1" dirty="0"/>
              <a:t>Principles</a:t>
            </a:r>
          </a:p>
          <a:p>
            <a:pPr lvl="1"/>
            <a:r>
              <a:rPr lang="en-US" dirty="0"/>
              <a:t>Research Data Life-cycle</a:t>
            </a:r>
          </a:p>
          <a:p>
            <a:pPr lvl="1"/>
            <a:r>
              <a:rPr lang="en-US" dirty="0"/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/>
              <a:t>File Organization</a:t>
            </a:r>
          </a:p>
          <a:p>
            <a:pPr lvl="1"/>
            <a:r>
              <a:rPr lang="en-US" dirty="0"/>
              <a:t>File Naming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Metadata (ReadMe)</a:t>
            </a:r>
          </a:p>
          <a:p>
            <a:pPr lvl="1"/>
            <a:r>
              <a:rPr lang="en-US" dirty="0"/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1976014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86A7-EAEF-87DC-321C-18310AEF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Hierachical</a:t>
            </a:r>
            <a:r>
              <a:rPr lang="en-US" dirty="0"/>
              <a:t> folder structure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C23C85E-5EAD-BBBB-299B-72E8BFDA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402604"/>
            <a:ext cx="7816363" cy="4936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157C6-721F-F438-D985-831833B9FE30}"/>
              </a:ext>
            </a:extLst>
          </p:cNvPr>
          <p:cNvSpPr txBox="1"/>
          <p:nvPr/>
        </p:nvSpPr>
        <p:spPr>
          <a:xfrm>
            <a:off x="6096000" y="6488668"/>
            <a:ext cx="4668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err="1">
                <a:hlinkClick r:id="rId3"/>
              </a:rPr>
              <a:t>nikola.me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folder_structure.html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932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86A7-EAEF-87DC-321C-18310AEF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Hierachical</a:t>
            </a:r>
            <a:r>
              <a:rPr lang="en-US" dirty="0"/>
              <a:t> folder structure</a:t>
            </a:r>
          </a:p>
        </p:txBody>
      </p:sp>
      <p:pic>
        <p:nvPicPr>
          <p:cNvPr id="5" name="Picture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F51580D-534E-8D7A-3976-860B30E1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91" y="1332294"/>
            <a:ext cx="4194419" cy="546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F7F1-E1E8-6D26-A1EF-403B7CCE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based organization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57075-9774-EE7F-EEAE-97DF20EE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713" y="1351655"/>
            <a:ext cx="6786575" cy="4632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B5234-04CF-C82A-8496-736B54E89475}"/>
              </a:ext>
            </a:extLst>
          </p:cNvPr>
          <p:cNvSpPr txBox="1"/>
          <p:nvPr/>
        </p:nvSpPr>
        <p:spPr>
          <a:xfrm>
            <a:off x="4607170" y="6295292"/>
            <a:ext cx="65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about tagging: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libguides.mit.edu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metadataTools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9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Organization</a:t>
            </a:r>
          </a:p>
          <a:p>
            <a:pPr lvl="1"/>
            <a:r>
              <a:rPr lang="en-US" b="1" dirty="0"/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15101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9680-E987-78BC-1CA9-004CC8A9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 – the three 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B0AB-917D-F801-83BF-B894C6933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Criteria: Can your collaborator (or you in 5 years time) identify the content of the file without opening it?</a:t>
            </a:r>
          </a:p>
          <a:p>
            <a:r>
              <a:rPr lang="en-US" b="1" dirty="0"/>
              <a:t>C</a:t>
            </a:r>
            <a:r>
              <a:rPr lang="en-US" dirty="0"/>
              <a:t>lear</a:t>
            </a:r>
          </a:p>
          <a:p>
            <a:pPr lvl="1"/>
            <a:r>
              <a:rPr lang="en-US" dirty="0"/>
              <a:t>Objective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FF0000"/>
                </a:solidFill>
              </a:rPr>
              <a:t>✗</a:t>
            </a:r>
            <a:r>
              <a:rPr lang="en-US" dirty="0"/>
              <a:t> my, current, latest, final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B050"/>
                </a:solidFill>
              </a:rPr>
              <a:t>✓</a:t>
            </a:r>
            <a:r>
              <a:rPr lang="en-US" dirty="0" err="1"/>
              <a:t>JohnSmith</a:t>
            </a:r>
            <a:r>
              <a:rPr lang="en-US" dirty="0"/>
              <a:t>, 20220418, version_1.0</a:t>
            </a:r>
          </a:p>
          <a:p>
            <a:pPr lvl="1"/>
            <a:r>
              <a:rPr lang="en-US" dirty="0"/>
              <a:t>Meaningful: “He”?</a:t>
            </a:r>
          </a:p>
          <a:p>
            <a:r>
              <a:rPr lang="en-US" b="1" dirty="0"/>
              <a:t>C</a:t>
            </a:r>
            <a:r>
              <a:rPr lang="en-US" dirty="0"/>
              <a:t>oncise</a:t>
            </a:r>
          </a:p>
          <a:p>
            <a:pPr lvl="1"/>
            <a:r>
              <a:rPr lang="en-US" dirty="0"/>
              <a:t>e.g. omit “the”, “and” etc.</a:t>
            </a:r>
          </a:p>
          <a:p>
            <a:r>
              <a:rPr lang="en-US" b="1" dirty="0"/>
              <a:t>C</a:t>
            </a:r>
            <a:r>
              <a:rPr lang="en-US" dirty="0"/>
              <a:t>onsistent</a:t>
            </a:r>
          </a:p>
          <a:p>
            <a:pPr lvl="1"/>
            <a:r>
              <a:rPr lang="en-US" dirty="0"/>
              <a:t>Have a defined naming convention e.g. [Date]_[Run]_[</a:t>
            </a:r>
            <a:r>
              <a:rPr lang="en-US" dirty="0" err="1"/>
              <a:t>SampleType</a:t>
            </a:r>
            <a:r>
              <a:rPr lang="en-US" dirty="0"/>
              <a:t>]_[</a:t>
            </a:r>
            <a:r>
              <a:rPr lang="en-US" dirty="0" err="1"/>
              <a:t>SampleID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3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038-0E7D-F2C1-FA2F-110D8BD8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 – other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CAA3-1443-0166-5700-9DC0AFA4D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underscores “_” to separate elements </a:t>
            </a:r>
          </a:p>
          <a:p>
            <a:pPr lvl="1"/>
            <a:r>
              <a:rPr lang="en-US" dirty="0"/>
              <a:t>Compare:</a:t>
            </a:r>
          </a:p>
          <a:p>
            <a:pPr lvl="2"/>
            <a:r>
              <a:rPr lang="en-US" dirty="0"/>
              <a:t>Averagetrendclustering20220814.png</a:t>
            </a:r>
          </a:p>
          <a:p>
            <a:pPr lvl="2"/>
            <a:r>
              <a:rPr lang="en-US" dirty="0"/>
              <a:t>Average_trend_clustering_20220814.png</a:t>
            </a:r>
          </a:p>
          <a:p>
            <a:r>
              <a:rPr lang="en-US" b="1" dirty="0"/>
              <a:t>Do not </a:t>
            </a:r>
            <a:r>
              <a:rPr lang="en-US" dirty="0"/>
              <a:t>use</a:t>
            </a:r>
            <a:r>
              <a:rPr lang="en-US" b="1" dirty="0"/>
              <a:t> </a:t>
            </a:r>
            <a:r>
              <a:rPr lang="en-US" dirty="0"/>
              <a:t>spaces or other special characters</a:t>
            </a:r>
          </a:p>
          <a:p>
            <a:r>
              <a:rPr lang="en-US" dirty="0"/>
              <a:t>Use periods “.” only prior to the file extension</a:t>
            </a:r>
          </a:p>
          <a:p>
            <a:r>
              <a:rPr lang="en-US" dirty="0"/>
              <a:t>Use leading zeros when using numbers in file names</a:t>
            </a:r>
          </a:p>
          <a:p>
            <a:pPr lvl="1"/>
            <a:r>
              <a:rPr lang="en-US" dirty="0"/>
              <a:t>Sample_01.png rather than Sample_1.png</a:t>
            </a:r>
          </a:p>
        </p:txBody>
      </p:sp>
    </p:spTree>
    <p:extLst>
      <p:ext uri="{BB962C8B-B14F-4D97-AF65-F5344CB8AC3E}">
        <p14:creationId xmlns:p14="http://schemas.microsoft.com/office/powerpoint/2010/main" val="464144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8519-E74C-76B4-6A72-CF10ED9B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 – have a go…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96F5D-4BE3-C060-2FE9-3B7A27D7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bad file name:</a:t>
            </a:r>
          </a:p>
          <a:p>
            <a:pPr marL="0" indent="0" algn="ctr">
              <a:buNone/>
            </a:pPr>
            <a:r>
              <a:rPr lang="en-GB" b="1" dirty="0">
                <a:effectLst/>
                <a:latin typeface="Helvetica" pitchFamily="2" charset="0"/>
              </a:rPr>
              <a:t>my Data @</a:t>
            </a:r>
            <a:r>
              <a:rPr lang="en-GB" b="1" dirty="0" err="1">
                <a:effectLst/>
                <a:latin typeface="Helvetica" pitchFamily="2" charset="0"/>
              </a:rPr>
              <a:t>DryValley</a:t>
            </a:r>
            <a:r>
              <a:rPr lang="en-GB" b="1" dirty="0">
                <a:effectLst/>
                <a:latin typeface="Helvetica" pitchFamily="2" charset="0"/>
              </a:rPr>
              <a:t> November 15 2010.v2.dat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would you revise based on the principles discussed?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 your proposal in the zoom chat window.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0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8519-E74C-76B4-6A72-CF10ED9B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 – have a go…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96F5D-4BE3-C060-2FE9-3B7A27D76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750"/>
            <a:ext cx="10515600" cy="4888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bad file name:</a:t>
            </a:r>
          </a:p>
          <a:p>
            <a:pPr marL="0" indent="0" algn="ctr">
              <a:buNone/>
            </a:pPr>
            <a:r>
              <a:rPr lang="en-GB" b="1" dirty="0">
                <a:effectLst/>
                <a:latin typeface="Helvetica" pitchFamily="2" charset="0"/>
              </a:rPr>
              <a:t>my Data @</a:t>
            </a:r>
            <a:r>
              <a:rPr lang="en-GB" b="1" dirty="0" err="1">
                <a:effectLst/>
                <a:latin typeface="Helvetica" pitchFamily="2" charset="0"/>
              </a:rPr>
              <a:t>DryValley</a:t>
            </a:r>
            <a:r>
              <a:rPr lang="en-GB" b="1" dirty="0">
                <a:effectLst/>
                <a:latin typeface="Helvetica" pitchFamily="2" charset="0"/>
              </a:rPr>
              <a:t> November 15 2010.v2.dat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A better option:</a:t>
            </a:r>
          </a:p>
          <a:p>
            <a:pPr marL="0" indent="0" algn="ctr">
              <a:buNone/>
            </a:pPr>
            <a:r>
              <a:rPr lang="en-GB" b="1" dirty="0">
                <a:effectLst/>
                <a:latin typeface="Helvetica" pitchFamily="2" charset="0"/>
              </a:rPr>
              <a:t>DV_ICPOES_20101115_JDS_v02.dat</a:t>
            </a:r>
          </a:p>
          <a:p>
            <a:r>
              <a:rPr lang="en-US" dirty="0"/>
              <a:t>DV: site code (Dry Valley)</a:t>
            </a:r>
          </a:p>
          <a:p>
            <a:r>
              <a:rPr lang="en-US" dirty="0"/>
              <a:t>ICPOES: instrument name</a:t>
            </a:r>
          </a:p>
          <a:p>
            <a:r>
              <a:rPr lang="en-US" dirty="0"/>
              <a:t>20101115: date of data generation</a:t>
            </a:r>
          </a:p>
          <a:p>
            <a:r>
              <a:rPr lang="en-US" dirty="0"/>
              <a:t>JDS: initials of the scientist</a:t>
            </a:r>
          </a:p>
          <a:p>
            <a:r>
              <a:rPr lang="en-US" dirty="0"/>
              <a:t>v02: second version </a:t>
            </a:r>
          </a:p>
        </p:txBody>
      </p:sp>
    </p:spTree>
    <p:extLst>
      <p:ext uri="{BB962C8B-B14F-4D97-AF65-F5344CB8AC3E}">
        <p14:creationId xmlns:p14="http://schemas.microsoft.com/office/powerpoint/2010/main" val="187816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BB7E-C06E-2CB0-61E8-07D4599C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Renaming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8CE8A-1468-4995-8262-54C683EC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Windows:</a:t>
            </a:r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2"/>
              </a:rPr>
              <a:t>Ant </a:t>
            </a:r>
            <a:r>
              <a:rPr lang="en-US" sz="1800" u="sng" dirty="0">
                <a:hlinkClick r:id="rId2"/>
              </a:rPr>
              <a:t>Renamer</a:t>
            </a:r>
            <a:endParaRPr lang="en-US" sz="1800" u="sng" dirty="0"/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3"/>
              </a:rPr>
              <a:t>Bulk Rename Utility</a:t>
            </a:r>
            <a:endParaRPr lang="en-US" sz="1800" dirty="0"/>
          </a:p>
          <a:p>
            <a:r>
              <a:rPr lang="en-US" sz="2000" dirty="0"/>
              <a:t>Mac:</a:t>
            </a:r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4"/>
              </a:rPr>
              <a:t>Renamer6</a:t>
            </a:r>
            <a:r>
              <a:rPr lang="en-US" sz="1800" dirty="0"/>
              <a:t> </a:t>
            </a:r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5"/>
              </a:rPr>
              <a:t>Name Mangler</a:t>
            </a:r>
            <a:endParaRPr lang="en-US" sz="1800" dirty="0"/>
          </a:p>
          <a:p>
            <a:r>
              <a:rPr lang="en-US" sz="2000" dirty="0"/>
              <a:t>Linux/Unix:</a:t>
            </a:r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6"/>
              </a:rPr>
              <a:t>GNOME Commander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• Use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US" sz="1800" dirty="0"/>
              <a:t> and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awk</a:t>
            </a:r>
            <a:r>
              <a:rPr lang="en-US" sz="1800" dirty="0"/>
              <a:t> to search for and change file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Naming</a:t>
            </a:r>
          </a:p>
          <a:p>
            <a:pPr lvl="1"/>
            <a:r>
              <a:rPr lang="en-US" b="1" dirty="0"/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402385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Management </a:t>
            </a:r>
            <a:r>
              <a:rPr lang="en-US" b="1" dirty="0"/>
              <a:t>Principles</a:t>
            </a:r>
          </a:p>
          <a:p>
            <a:pPr lvl="1"/>
            <a:r>
              <a:rPr lang="en-US" dirty="0"/>
              <a:t>Research Data Life-cycle</a:t>
            </a:r>
          </a:p>
          <a:p>
            <a:pPr lvl="1"/>
            <a:r>
              <a:rPr lang="en-US" dirty="0"/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alpha val="41000"/>
                  </a:schemeClr>
                </a:solidFill>
              </a:rPr>
              <a:t>Techniques</a:t>
            </a:r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1789380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4B71-F2BF-9174-145E-D427E3ED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CB38-111B-9932-6CB1-63EABB547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effectLst/>
              </a:rPr>
              <a:t>Why?</a:t>
            </a:r>
          </a:p>
          <a:p>
            <a:pPr lvl="1"/>
            <a:r>
              <a:rPr lang="en-GB" dirty="0"/>
              <a:t>T</a:t>
            </a:r>
            <a:r>
              <a:rPr lang="en-GB" dirty="0">
                <a:effectLst/>
              </a:rPr>
              <a:t>rack changes</a:t>
            </a:r>
          </a:p>
          <a:p>
            <a:pPr lvl="1"/>
            <a:r>
              <a:rPr lang="en-GB" dirty="0">
                <a:effectLst/>
              </a:rPr>
              <a:t>Enable reverting to earlier version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How?</a:t>
            </a:r>
          </a:p>
          <a:p>
            <a:pPr lvl="1"/>
            <a:r>
              <a:rPr lang="en-GB" dirty="0">
                <a:effectLst/>
              </a:rPr>
              <a:t>File naming (manually)</a:t>
            </a:r>
          </a:p>
          <a:p>
            <a:pPr lvl="2"/>
            <a:r>
              <a:rPr lang="en-GB" dirty="0">
                <a:effectLst/>
              </a:rPr>
              <a:t>Date - </a:t>
            </a:r>
            <a:r>
              <a:rPr lang="en-GB" dirty="0" err="1">
                <a:solidFill>
                  <a:srgbClr val="3465A5"/>
                </a:solidFill>
                <a:effectLst/>
              </a:rPr>
              <a:t>Template_soil</a:t>
            </a:r>
            <a:r>
              <a:rPr lang="en-GB" dirty="0">
                <a:solidFill>
                  <a:srgbClr val="3465A5"/>
                </a:solidFill>
                <a:effectLst/>
              </a:rPr>
              <a:t> _testing_20120319.xlsx</a:t>
            </a:r>
          </a:p>
          <a:p>
            <a:pPr lvl="2"/>
            <a:r>
              <a:rPr lang="en-GB" dirty="0">
                <a:effectLst/>
              </a:rPr>
              <a:t>Author’s name - </a:t>
            </a:r>
            <a:r>
              <a:rPr lang="en-GB" dirty="0" err="1">
                <a:solidFill>
                  <a:srgbClr val="3465A5"/>
                </a:solidFill>
                <a:effectLst/>
              </a:rPr>
              <a:t>Template_soil</a:t>
            </a:r>
            <a:r>
              <a:rPr lang="en-GB" dirty="0">
                <a:solidFill>
                  <a:srgbClr val="3465A5"/>
                </a:solidFill>
                <a:effectLst/>
              </a:rPr>
              <a:t> _</a:t>
            </a:r>
            <a:r>
              <a:rPr lang="en-GB" dirty="0" err="1">
                <a:solidFill>
                  <a:srgbClr val="3465A5"/>
                </a:solidFill>
                <a:effectLst/>
              </a:rPr>
              <a:t>testing_by_AS.xlsx</a:t>
            </a:r>
            <a:endParaRPr lang="en-GB" dirty="0">
              <a:solidFill>
                <a:srgbClr val="3465A5"/>
              </a:solidFill>
              <a:effectLst/>
            </a:endParaRPr>
          </a:p>
          <a:p>
            <a:pPr lvl="2"/>
            <a:r>
              <a:rPr lang="en-GB" dirty="0">
                <a:effectLst/>
              </a:rPr>
              <a:t>Version number - </a:t>
            </a:r>
            <a:r>
              <a:rPr lang="en-GB" dirty="0" err="1">
                <a:solidFill>
                  <a:srgbClr val="3465A5"/>
                </a:solidFill>
                <a:effectLst/>
              </a:rPr>
              <a:t>Template_soil</a:t>
            </a:r>
            <a:r>
              <a:rPr lang="en-GB" dirty="0">
                <a:solidFill>
                  <a:srgbClr val="3465A5"/>
                </a:solidFill>
                <a:effectLst/>
              </a:rPr>
              <a:t> _testing_v03_02.xlsx</a:t>
            </a:r>
            <a:endParaRPr lang="en-GB" dirty="0">
              <a:effectLst/>
            </a:endParaRPr>
          </a:p>
          <a:p>
            <a:pPr lvl="3"/>
            <a:r>
              <a:rPr lang="en-GB" dirty="0">
                <a:effectLst/>
              </a:rPr>
              <a:t>v01, v02 for major edit; v01_0, v01_1, v01_2 for minor edit</a:t>
            </a:r>
          </a:p>
          <a:p>
            <a:pPr lvl="1"/>
            <a:r>
              <a:rPr lang="en-GB" dirty="0">
                <a:effectLst/>
              </a:rPr>
              <a:t>Version control tools (automatic)</a:t>
            </a:r>
          </a:p>
          <a:p>
            <a:pPr lvl="2"/>
            <a:r>
              <a:rPr lang="en-GB" dirty="0">
                <a:effectLst/>
              </a:rPr>
              <a:t>Wet lab</a:t>
            </a:r>
          </a:p>
          <a:p>
            <a:pPr lvl="3"/>
            <a:r>
              <a:rPr lang="en-GB" dirty="0">
                <a:effectLst/>
              </a:rPr>
              <a:t>Electronic Lab Notebooks(ELN)</a:t>
            </a:r>
          </a:p>
          <a:p>
            <a:pPr lvl="3"/>
            <a:r>
              <a:rPr lang="en-GB" dirty="0">
                <a:effectLst/>
              </a:rPr>
              <a:t>Laboratory Information Management System(LIMS)</a:t>
            </a:r>
          </a:p>
          <a:p>
            <a:pPr lvl="2"/>
            <a:r>
              <a:rPr lang="en-GB" dirty="0">
                <a:effectLst/>
              </a:rPr>
              <a:t>Dry lab</a:t>
            </a:r>
          </a:p>
          <a:p>
            <a:pPr lvl="3"/>
            <a:r>
              <a:rPr lang="en-GB" dirty="0">
                <a:effectLst/>
              </a:rPr>
              <a:t>Git (GitHub/GitLab)</a:t>
            </a:r>
          </a:p>
          <a:p>
            <a:pPr lvl="3"/>
            <a:r>
              <a:rPr lang="en-GB" dirty="0"/>
              <a:t>Subversion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0247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4577-69C3-9B30-C0B5-107DEBA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pic>
        <p:nvPicPr>
          <p:cNvPr id="4" name="Picture 3" descr="Screen Shot 2018-02-23 at 11.33.49.png">
            <a:extLst>
              <a:ext uri="{FF2B5EF4-FFF2-40B4-BE49-F238E27FC236}">
                <a16:creationId xmlns:a16="http://schemas.microsoft.com/office/drawing/2014/main" id="{6E529631-7E3D-5B34-36E5-CBA61C659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08" y="1341744"/>
            <a:ext cx="8628185" cy="4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8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Version Control</a:t>
            </a:r>
          </a:p>
          <a:p>
            <a:pPr lvl="1"/>
            <a:r>
              <a:rPr lang="en-US" b="1" dirty="0"/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345231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7689-AD42-9991-CA60-CE206FDE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BD39D-D339-A262-AAC4-1D2DD3A39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</a:rPr>
              <a:t>What is metadata?</a:t>
            </a:r>
          </a:p>
          <a:p>
            <a:pPr lvl="1"/>
            <a:r>
              <a:rPr lang="en-GB" dirty="0">
                <a:effectLst/>
              </a:rPr>
              <a:t>Description that helps someone else understand the contents and organization of your files in your absence</a:t>
            </a:r>
          </a:p>
          <a:p>
            <a:r>
              <a:rPr lang="en-GB" dirty="0">
                <a:effectLst/>
              </a:rPr>
              <a:t>What should metadata include?</a:t>
            </a:r>
          </a:p>
          <a:p>
            <a:pPr lvl="1"/>
            <a:r>
              <a:rPr lang="en-GB" dirty="0">
                <a:effectLst/>
              </a:rPr>
              <a:t>What?</a:t>
            </a:r>
          </a:p>
          <a:p>
            <a:pPr lvl="1"/>
            <a:r>
              <a:rPr lang="en-GB" dirty="0">
                <a:effectLst/>
              </a:rPr>
              <a:t>Who?</a:t>
            </a:r>
          </a:p>
          <a:p>
            <a:pPr lvl="1"/>
            <a:r>
              <a:rPr lang="en-GB" dirty="0">
                <a:effectLst/>
              </a:rPr>
              <a:t>Where &amp; When?</a:t>
            </a:r>
          </a:p>
          <a:p>
            <a:pPr lvl="1"/>
            <a:r>
              <a:rPr lang="en-GB" dirty="0">
                <a:effectLst/>
              </a:rPr>
              <a:t>How?</a:t>
            </a:r>
          </a:p>
          <a:p>
            <a:pPr marL="0" indent="0" algn="ctr">
              <a:buNone/>
            </a:pPr>
            <a:r>
              <a:rPr lang="en-GB" dirty="0">
                <a:effectLst/>
              </a:rPr>
              <a:t>@ Project level @ Data level @ File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4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E2C2-DE7D-FA49-E739-B67DFDF1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- @Project level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9D97574-BC27-C3BB-7181-5C68A551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29" y="1565030"/>
            <a:ext cx="6750087" cy="352571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77AEDF-710D-90B5-87A3-7467A4BE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1384398"/>
            <a:ext cx="6647259" cy="49460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17929-29F8-D32C-A547-B27F55C88094}"/>
              </a:ext>
            </a:extLst>
          </p:cNvPr>
          <p:cNvCxnSpPr>
            <a:cxnSpLocks/>
          </p:cNvCxnSpPr>
          <p:nvPr/>
        </p:nvCxnSpPr>
        <p:spPr>
          <a:xfrm flipV="1">
            <a:off x="1943100" y="2373923"/>
            <a:ext cx="2892669" cy="439616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C8BB0-897B-8B02-AA25-3938C59D46A1}"/>
              </a:ext>
            </a:extLst>
          </p:cNvPr>
          <p:cNvSpPr txBox="1"/>
          <p:nvPr/>
        </p:nvSpPr>
        <p:spPr>
          <a:xfrm>
            <a:off x="7464669" y="6479931"/>
            <a:ext cx="408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  <a:hlinkClick r:id="rId4"/>
              </a:rPr>
              <a:t>https://</a:t>
            </a:r>
            <a:r>
              <a:rPr lang="en-GB" dirty="0" err="1">
                <a:solidFill>
                  <a:srgbClr val="9A9A9A"/>
                </a:solidFill>
                <a:effectLst/>
                <a:latin typeface="Helvetica" pitchFamily="2" charset="0"/>
                <a:hlinkClick r:id="rId4"/>
              </a:rPr>
              <a:t>dcc.icgc.org</a:t>
            </a:r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  <a:hlinkClick r:id="rId4"/>
              </a:rPr>
              <a:t>/releases</a:t>
            </a:r>
            <a:endParaRPr lang="en-GB" dirty="0">
              <a:solidFill>
                <a:srgbClr val="9A9A9A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28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AD7D-2F75-EA7C-97C7-7221EF2D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- @Data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E3484-D45E-A1FE-5761-8AF093EF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76" y="1314824"/>
            <a:ext cx="6755423" cy="4625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E6D35-779B-D734-F9E2-2AB541E5E1A3}"/>
              </a:ext>
            </a:extLst>
          </p:cNvPr>
          <p:cNvSpPr txBox="1"/>
          <p:nvPr/>
        </p:nvSpPr>
        <p:spPr>
          <a:xfrm>
            <a:off x="4018085" y="6308209"/>
            <a:ext cx="879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</a:rPr>
              <a:t>https://</a:t>
            </a:r>
            <a:r>
              <a:rPr lang="en-GB" dirty="0" err="1">
                <a:solidFill>
                  <a:srgbClr val="9A9A9A"/>
                </a:solidFill>
                <a:effectLst/>
                <a:latin typeface="Helvetica" pitchFamily="2" charset="0"/>
              </a:rPr>
              <a:t>ena-docs.readthedocs.io</a:t>
            </a:r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9A9A9A"/>
                </a:solidFill>
                <a:effectLst/>
                <a:latin typeface="Helvetica" pitchFamily="2" charset="0"/>
              </a:rPr>
              <a:t>en</a:t>
            </a:r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</a:rPr>
              <a:t>/latest/submit/reads/</a:t>
            </a:r>
            <a:r>
              <a:rPr lang="en-GB" dirty="0" err="1">
                <a:solidFill>
                  <a:srgbClr val="9A9A9A"/>
                </a:solidFill>
                <a:effectLst/>
                <a:latin typeface="Helvetica" pitchFamily="2" charset="0"/>
              </a:rPr>
              <a:t>programmatic.html</a:t>
            </a:r>
            <a:endParaRPr lang="en-GB" dirty="0">
              <a:solidFill>
                <a:srgbClr val="9A9A9A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40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90CB-472A-60C7-5F09-21CC368D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- @File level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F5BBF-523B-B79B-E537-EEFE0A31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70" y="1385898"/>
            <a:ext cx="7772400" cy="1501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39C27-1BFA-2CAB-6EB2-8F505270B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72"/>
          <a:stretch/>
        </p:blipFill>
        <p:spPr>
          <a:xfrm>
            <a:off x="987670" y="2948712"/>
            <a:ext cx="7772400" cy="28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477B-CCFE-9D9B-EA2E-F1E3D04C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7053-38BC-E797-CA13-88DD2092C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Further reading on metadata and README files from </a:t>
            </a:r>
            <a:r>
              <a:rPr lang="en-US" dirty="0">
                <a:hlinkClick r:id="rId2"/>
              </a:rPr>
              <a:t>Cornell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99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1819-3E24-DDB3-3008-A7BA2A7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– avoiding file corruption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9D80-5688-4F45-874E-C0E029B95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copying, moving, downloading or uploading files, it is possible that the file may be corrupted or truncated.</a:t>
            </a:r>
          </a:p>
          <a:p>
            <a:r>
              <a:rPr lang="en-US" dirty="0"/>
              <a:t>We can check this using an MD5 checksum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MD5 checksums are like “fingerprints” for files</a:t>
            </a:r>
          </a:p>
          <a:p>
            <a:r>
              <a:rPr lang="en-US" dirty="0"/>
              <a:t>Any alterations to the file will cause the MD5 checksum to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53626-2D34-B1E5-54B4-179FE9BF4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50"/>
          <a:stretch/>
        </p:blipFill>
        <p:spPr>
          <a:xfrm>
            <a:off x="2209800" y="2888397"/>
            <a:ext cx="7772400" cy="15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2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8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Metadata (ReadMe)</a:t>
            </a:r>
          </a:p>
          <a:p>
            <a:pPr lvl="1"/>
            <a:r>
              <a:rPr lang="en-US" b="1" dirty="0"/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241634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45CC-7067-0B7C-D332-AEF63889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Data Life Cycle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7CFB5C0F-0EC9-34B7-DB33-76D451FE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7" y="1411512"/>
            <a:ext cx="5260967" cy="51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56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B4CF-24DD-8D4B-B9C5-7E06D5D5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Running out of Space – Do we need all the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A3DC0-C283-8E8C-6003-BC72C675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</a:rPr>
              <a:t>Five steps to decide what data to keep: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Identify purposes that the data could fulfil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Identify data that must be kept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Identify data that should be kept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Weigh up the costs £££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Complete the data appraisal</a:t>
            </a:r>
          </a:p>
          <a:p>
            <a:pPr marL="971550" lvl="1" indent="-514350">
              <a:buFont typeface="+mj-lt"/>
              <a:buAutoNum type="arabicPeriod"/>
            </a:pP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>
                <a:effectLst/>
              </a:rPr>
              <a:t>For more details:</a:t>
            </a:r>
          </a:p>
          <a:p>
            <a:pPr marL="0" indent="0">
              <a:buNone/>
            </a:pPr>
            <a:r>
              <a:rPr lang="en-GB" sz="2000" dirty="0">
                <a:effectLst/>
              </a:rPr>
              <a:t>	</a:t>
            </a:r>
            <a:r>
              <a:rPr lang="en-GB" sz="2000" dirty="0">
                <a:effectLst/>
                <a:hlinkClick r:id="rId2"/>
              </a:rPr>
              <a:t>https://www.dcc.ac.uk/guidance/how-guides/five-steps-decide-what-data-keep</a:t>
            </a:r>
            <a:endParaRPr lang="en-GB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0850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865D-ED1C-1850-3828-A7306536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952F-BBB3-5587-F66F-8924E39F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effectLst/>
              </a:rPr>
              <a:t>Principle: Can someone else (as well as yourself years from now) understand the contents and organization of your files in your absence.</a:t>
            </a:r>
          </a:p>
          <a:p>
            <a:r>
              <a:rPr lang="en-GB" dirty="0">
                <a:effectLst/>
              </a:rPr>
              <a:t>Data Management Checklist</a:t>
            </a:r>
          </a:p>
          <a:p>
            <a:pPr lvl="1"/>
            <a:r>
              <a:rPr lang="en-GB" dirty="0">
                <a:effectLst/>
              </a:rPr>
              <a:t>What?</a:t>
            </a:r>
          </a:p>
          <a:p>
            <a:pPr lvl="1"/>
            <a:r>
              <a:rPr lang="en-GB" dirty="0">
                <a:effectLst/>
              </a:rPr>
              <a:t>Who?</a:t>
            </a:r>
          </a:p>
          <a:p>
            <a:pPr lvl="1"/>
            <a:r>
              <a:rPr lang="en-GB" dirty="0">
                <a:effectLst/>
              </a:rPr>
              <a:t>How?</a:t>
            </a:r>
          </a:p>
          <a:p>
            <a:r>
              <a:rPr lang="en-GB" dirty="0">
                <a:effectLst/>
              </a:rPr>
              <a:t>File Structure &amp; File Name (3C)</a:t>
            </a:r>
          </a:p>
          <a:p>
            <a:pPr lvl="1"/>
            <a:r>
              <a:rPr lang="en-GB" dirty="0">
                <a:effectLst/>
              </a:rPr>
              <a:t>Metadata (ReadMe) @Project-level @Data-level @File-level</a:t>
            </a:r>
          </a:p>
          <a:p>
            <a:r>
              <a:rPr lang="en-GB" dirty="0">
                <a:effectLst/>
              </a:rPr>
              <a:t>Keep track of changes with Version Control</a:t>
            </a:r>
          </a:p>
          <a:p>
            <a:r>
              <a:rPr lang="en-GB" dirty="0">
                <a:effectLst/>
              </a:rPr>
              <a:t>Avoid pitfalls in data transfer using md5sum check</a:t>
            </a:r>
          </a:p>
        </p:txBody>
      </p:sp>
    </p:spTree>
    <p:extLst>
      <p:ext uri="{BB962C8B-B14F-4D97-AF65-F5344CB8AC3E}">
        <p14:creationId xmlns:p14="http://schemas.microsoft.com/office/powerpoint/2010/main" val="212162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What</a:t>
            </a:r>
            <a:r>
              <a:rPr lang="en-US" dirty="0"/>
              <a:t> types of data?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Who</a:t>
            </a:r>
            <a:r>
              <a:rPr lang="en-US" dirty="0"/>
              <a:t> will be responsible to collect and document the data?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How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to collect/document/store/back up/share </a:t>
            </a:r>
            <a:r>
              <a:rPr lang="en-US" dirty="0">
                <a:solidFill>
                  <a:srgbClr val="000000"/>
                </a:solidFill>
              </a:rPr>
              <a:t>data? </a:t>
            </a:r>
          </a:p>
        </p:txBody>
      </p:sp>
    </p:spTree>
    <p:extLst>
      <p:ext uri="{BB962C8B-B14F-4D97-AF65-F5344CB8AC3E}">
        <p14:creationId xmlns:p14="http://schemas.microsoft.com/office/powerpoint/2010/main" val="146995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What</a:t>
            </a:r>
            <a:r>
              <a:rPr lang="en-US" dirty="0"/>
              <a:t> types of data?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Experimental – raw data: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Tables of figures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Images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Sequencing data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Geographical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Processed data/Analysis results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Format and size for each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2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Types Recommended by UK Data Archive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443F8F-A8A2-9C83-5D9C-5E474518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189158"/>
              </p:ext>
            </p:extLst>
          </p:nvPr>
        </p:nvGraphicFramePr>
        <p:xfrm>
          <a:off x="500357" y="1362191"/>
          <a:ext cx="11191286" cy="4501503"/>
        </p:xfrm>
        <a:graphic>
          <a:graphicData uri="http://schemas.openxmlformats.org/drawingml/2006/table">
            <a:tbl>
              <a:tblPr/>
              <a:tblGrid>
                <a:gridCol w="3851809">
                  <a:extLst>
                    <a:ext uri="{9D8B030D-6E8A-4147-A177-3AD203B41FA5}">
                      <a16:colId xmlns:a16="http://schemas.microsoft.com/office/drawing/2014/main" val="1854357909"/>
                    </a:ext>
                  </a:extLst>
                </a:gridCol>
                <a:gridCol w="7339477">
                  <a:extLst>
                    <a:ext uri="{9D8B030D-6E8A-4147-A177-3AD203B41FA5}">
                      <a16:colId xmlns:a16="http://schemas.microsoft.com/office/drawing/2014/main" val="1526000698"/>
                    </a:ext>
                  </a:extLst>
                </a:gridCol>
              </a:tblGrid>
              <a:tr h="92092">
                <a:tc>
                  <a:txBody>
                    <a:bodyPr/>
                    <a:lstStyle/>
                    <a:p>
                      <a:r>
                        <a:rPr lang="en-GB" sz="1200" b="1" dirty="0"/>
                        <a:t>Type of data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Recommended formats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08534"/>
                  </a:ext>
                </a:extLst>
              </a:tr>
              <a:tr h="55869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extensive metadata.</a:t>
                      </a:r>
                    </a:p>
                    <a:p>
                      <a:r>
                        <a:rPr lang="en-GB" sz="1200" dirty="0"/>
                        <a:t>Variable labels, code labels, and defined missing values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Proprietary formats of statistical packages e.g. SPSS (.sav), Stata (.</a:t>
                      </a:r>
                      <a:r>
                        <a:rPr lang="en-GB" sz="1200" dirty="0" err="1"/>
                        <a:t>dta</a:t>
                      </a:r>
                      <a:r>
                        <a:rPr lang="en-GB" sz="1200" dirty="0"/>
                        <a:t>), .sas7bdat.</a:t>
                      </a:r>
                    </a:p>
                    <a:p>
                      <a:r>
                        <a:rPr lang="en-GB" sz="1200" dirty="0"/>
                        <a:t>Delimited text and command (‘setup’) file (SPSS, Stata, SAS, etc.) containing metadata information.</a:t>
                      </a:r>
                    </a:p>
                    <a:p>
                      <a:r>
                        <a:rPr lang="en-GB" sz="1200" dirty="0"/>
                        <a:t>Some structured text or mark-up file containing metadata information, e.g. DDI XML file.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70937"/>
                  </a:ext>
                </a:extLst>
              </a:tr>
              <a:tr h="360684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minimal metadata.</a:t>
                      </a:r>
                    </a:p>
                    <a:p>
                      <a:r>
                        <a:rPr lang="en-GB" sz="1200" dirty="0"/>
                        <a:t>A matrix of data with or without column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Comma-separated values (CSV) file (.csv).</a:t>
                      </a:r>
                    </a:p>
                    <a:p>
                      <a:r>
                        <a:rPr lang="en-GB" sz="1200" dirty="0"/>
                        <a:t>Tab-delimited file (.tab).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684495"/>
                  </a:ext>
                </a:extLst>
              </a:tr>
              <a:tr h="575574">
                <a:tc>
                  <a:txBody>
                    <a:bodyPr/>
                    <a:lstStyle/>
                    <a:p>
                      <a:r>
                        <a:rPr lang="en-GB" sz="1200" b="1" dirty="0"/>
                        <a:t>Geospatial data.</a:t>
                      </a:r>
                    </a:p>
                    <a:p>
                      <a:r>
                        <a:rPr lang="en-GB" sz="1200" dirty="0"/>
                        <a:t>Vector and raster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ESRI Shapefile (essential – .</a:t>
                      </a:r>
                      <a:r>
                        <a:rPr lang="en-GB" sz="1200" dirty="0" err="1"/>
                        <a:t>shp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shx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dbf</a:t>
                      </a:r>
                      <a:r>
                        <a:rPr lang="en-GB" sz="1200" dirty="0"/>
                        <a:t>, optional – .</a:t>
                      </a:r>
                      <a:r>
                        <a:rPr lang="en-GB" sz="1200" dirty="0" err="1"/>
                        <a:t>prj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sbn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Geo-referenced TIFF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tfw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CAD data (.</a:t>
                      </a:r>
                      <a:r>
                        <a:rPr lang="en-GB" sz="1200" dirty="0" err="1"/>
                        <a:t>dwg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Tabular GIS attribute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35661"/>
                  </a:ext>
                </a:extLst>
              </a:tr>
              <a:tr h="43743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Qualitative data.</a:t>
                      </a:r>
                    </a:p>
                    <a:p>
                      <a:r>
                        <a:rPr lang="en-GB" sz="1200" dirty="0"/>
                        <a:t>Textual.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eXtensible</a:t>
                      </a:r>
                      <a:r>
                        <a:rPr lang="en-GB" sz="1200" dirty="0"/>
                        <a:t> Mark-up Language (XML) text according to an appropriate Document Type Definition (DTD) (.xml).</a:t>
                      </a:r>
                    </a:p>
                    <a:p>
                      <a:r>
                        <a:rPr lang="en-GB" sz="1200" dirty="0"/>
                        <a:t>Rich Text Format (.rtf)/Plain text data, ASCII (.txt).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73919"/>
                  </a:ext>
                </a:extLst>
              </a:tr>
              <a:tr h="415610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image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TIFF version 6 uncompressed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Digital Imaging and Communications in Medicine (DICOM) (.</a:t>
                      </a:r>
                      <a:r>
                        <a:rPr lang="en-GB" sz="1200" dirty="0" err="1"/>
                        <a:t>dcm</a:t>
                      </a:r>
                      <a:r>
                        <a:rPr lang="en-GB" sz="1200" dirty="0"/>
                        <a:t>, .dcm30) – for CT/MRI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756078"/>
                  </a:ext>
                </a:extLst>
              </a:tr>
              <a:tr h="218485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audio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Free Lossless Audio Codec (FLAC) (.flac).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42194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video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MPEG-4 (.mp4).</a:t>
                      </a:r>
                    </a:p>
                    <a:p>
                      <a:r>
                        <a:rPr lang="en-GB" sz="1200" dirty="0"/>
                        <a:t>OGG video (.</a:t>
                      </a:r>
                      <a:r>
                        <a:rPr lang="en-GB" sz="1200" dirty="0" err="1"/>
                        <a:t>ogv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ogg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motion JPEG 2000 (.mj2).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54608"/>
                  </a:ext>
                </a:extLst>
              </a:tr>
              <a:tr h="506505">
                <a:tc>
                  <a:txBody>
                    <a:bodyPr/>
                    <a:lstStyle/>
                    <a:p>
                      <a:r>
                        <a:rPr lang="en-GB" sz="1200" b="1" dirty="0"/>
                        <a:t>Documentation and scripts.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Rich Text Format (.rtf).</a:t>
                      </a:r>
                    </a:p>
                    <a:p>
                      <a:r>
                        <a:rPr lang="en-GB" sz="1200" dirty="0"/>
                        <a:t>PDF/A or PDF (.pdf).</a:t>
                      </a:r>
                    </a:p>
                    <a:p>
                      <a:r>
                        <a:rPr lang="en-GB" sz="1200" dirty="0"/>
                        <a:t>HTML (.html).</a:t>
                      </a:r>
                    </a:p>
                    <a:p>
                      <a:r>
                        <a:rPr lang="en-GB" sz="1200" dirty="0"/>
                        <a:t>OpenDocument Text (.</a:t>
                      </a:r>
                      <a:r>
                        <a:rPr lang="en-GB" sz="1200" dirty="0" err="1"/>
                        <a:t>odt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R Markdown files (.</a:t>
                      </a:r>
                      <a:r>
                        <a:rPr lang="en-GB" sz="1200" dirty="0" err="1"/>
                        <a:t>rmd</a:t>
                      </a:r>
                      <a:r>
                        <a:rPr lang="en-GB" sz="1200" dirty="0"/>
                        <a:t>) (with HTML version as well).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6203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43724E-63FD-1B6E-E655-6A190B32256C}"/>
              </a:ext>
            </a:extLst>
          </p:cNvPr>
          <p:cNvSpPr txBox="1"/>
          <p:nvPr/>
        </p:nvSpPr>
        <p:spPr>
          <a:xfrm>
            <a:off x="6096000" y="6163408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Full table at the UK Data Archive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Types Recommended by UK Data Archive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443F8F-A8A2-9C83-5D9C-5E4745188232}"/>
              </a:ext>
            </a:extLst>
          </p:cNvPr>
          <p:cNvGraphicFramePr>
            <a:graphicFrameLocks noGrp="1"/>
          </p:cNvGraphicFramePr>
          <p:nvPr/>
        </p:nvGraphicFramePr>
        <p:xfrm>
          <a:off x="500357" y="1362191"/>
          <a:ext cx="11191286" cy="4501503"/>
        </p:xfrm>
        <a:graphic>
          <a:graphicData uri="http://schemas.openxmlformats.org/drawingml/2006/table">
            <a:tbl>
              <a:tblPr/>
              <a:tblGrid>
                <a:gridCol w="3851809">
                  <a:extLst>
                    <a:ext uri="{9D8B030D-6E8A-4147-A177-3AD203B41FA5}">
                      <a16:colId xmlns:a16="http://schemas.microsoft.com/office/drawing/2014/main" val="1854357909"/>
                    </a:ext>
                  </a:extLst>
                </a:gridCol>
                <a:gridCol w="7339477">
                  <a:extLst>
                    <a:ext uri="{9D8B030D-6E8A-4147-A177-3AD203B41FA5}">
                      <a16:colId xmlns:a16="http://schemas.microsoft.com/office/drawing/2014/main" val="1526000698"/>
                    </a:ext>
                  </a:extLst>
                </a:gridCol>
              </a:tblGrid>
              <a:tr h="92092">
                <a:tc>
                  <a:txBody>
                    <a:bodyPr/>
                    <a:lstStyle/>
                    <a:p>
                      <a:r>
                        <a:rPr lang="en-GB" sz="1200" b="1" dirty="0"/>
                        <a:t>Type of data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Recommended formats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08534"/>
                  </a:ext>
                </a:extLst>
              </a:tr>
              <a:tr h="55869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extensive metadata.</a:t>
                      </a:r>
                    </a:p>
                    <a:p>
                      <a:r>
                        <a:rPr lang="en-GB" sz="1200" dirty="0"/>
                        <a:t>Variable labels, code labels, and defined missing values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Proprietary formats of statistical packages e.g. SPSS (.sav), Stata (.</a:t>
                      </a:r>
                      <a:r>
                        <a:rPr lang="en-GB" sz="1200" dirty="0" err="1"/>
                        <a:t>dta</a:t>
                      </a:r>
                      <a:r>
                        <a:rPr lang="en-GB" sz="1200" dirty="0"/>
                        <a:t>), .sas7bdat.</a:t>
                      </a:r>
                    </a:p>
                    <a:p>
                      <a:r>
                        <a:rPr lang="en-GB" sz="1200" dirty="0"/>
                        <a:t>Delimited text and command (‘setup’) file (SPSS, Stata, SAS, etc.) containing metadata information.</a:t>
                      </a:r>
                    </a:p>
                    <a:p>
                      <a:r>
                        <a:rPr lang="en-GB" sz="1200" dirty="0"/>
                        <a:t>Some structured text or mark-up file containing metadata information, e.g. DDI XML file.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70937"/>
                  </a:ext>
                </a:extLst>
              </a:tr>
              <a:tr h="360684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minimal metadata.</a:t>
                      </a:r>
                    </a:p>
                    <a:p>
                      <a:r>
                        <a:rPr lang="en-GB" sz="1200" dirty="0"/>
                        <a:t>A matrix of data with or without column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Comma-separated values (CSV) file (.csv).</a:t>
                      </a:r>
                    </a:p>
                    <a:p>
                      <a:r>
                        <a:rPr lang="en-GB" sz="1200" dirty="0"/>
                        <a:t>Tab-delimited file (.tab).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684495"/>
                  </a:ext>
                </a:extLst>
              </a:tr>
              <a:tr h="575574">
                <a:tc>
                  <a:txBody>
                    <a:bodyPr/>
                    <a:lstStyle/>
                    <a:p>
                      <a:r>
                        <a:rPr lang="en-GB" sz="1200" b="1" dirty="0"/>
                        <a:t>Geospatial data.</a:t>
                      </a:r>
                    </a:p>
                    <a:p>
                      <a:r>
                        <a:rPr lang="en-GB" sz="1200" dirty="0"/>
                        <a:t>Vector and raster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ESRI Shapefile (essential – .</a:t>
                      </a:r>
                      <a:r>
                        <a:rPr lang="en-GB" sz="1200" dirty="0" err="1"/>
                        <a:t>shp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shx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dbf</a:t>
                      </a:r>
                      <a:r>
                        <a:rPr lang="en-GB" sz="1200" dirty="0"/>
                        <a:t>, optional – .</a:t>
                      </a:r>
                      <a:r>
                        <a:rPr lang="en-GB" sz="1200" dirty="0" err="1"/>
                        <a:t>prj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sbn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Geo-referenced TIFF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tfw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CAD data (.</a:t>
                      </a:r>
                      <a:r>
                        <a:rPr lang="en-GB" sz="1200" dirty="0" err="1"/>
                        <a:t>dwg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Tabular GIS attribute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35661"/>
                  </a:ext>
                </a:extLst>
              </a:tr>
              <a:tr h="43743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Qualitative data.</a:t>
                      </a:r>
                    </a:p>
                    <a:p>
                      <a:r>
                        <a:rPr lang="en-GB" sz="1200" dirty="0"/>
                        <a:t>Textual.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eXtensible</a:t>
                      </a:r>
                      <a:r>
                        <a:rPr lang="en-GB" sz="1200" dirty="0"/>
                        <a:t> Mark-up Language (XML) text according to an appropriate Document Type Definition (DTD) (.xml).</a:t>
                      </a:r>
                    </a:p>
                    <a:p>
                      <a:r>
                        <a:rPr lang="en-GB" sz="1200" dirty="0"/>
                        <a:t>Rich Text Format (.rtf)/Plain text data, ASCII (.txt).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73919"/>
                  </a:ext>
                </a:extLst>
              </a:tr>
              <a:tr h="415610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image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TIFF version 6 uncompressed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Digital Imaging and Communications in Medicine (DICOM) (.</a:t>
                      </a:r>
                      <a:r>
                        <a:rPr lang="en-GB" sz="1200" dirty="0" err="1"/>
                        <a:t>dcm</a:t>
                      </a:r>
                      <a:r>
                        <a:rPr lang="en-GB" sz="1200" dirty="0"/>
                        <a:t>, .dcm30) – for CT/MRI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756078"/>
                  </a:ext>
                </a:extLst>
              </a:tr>
              <a:tr h="218485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audio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Free Lossless Audio Codec (FLAC) (.flac).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42194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video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MPEG-4 (.mp4).</a:t>
                      </a:r>
                    </a:p>
                    <a:p>
                      <a:r>
                        <a:rPr lang="en-GB" sz="1200" dirty="0"/>
                        <a:t>OGG video (.</a:t>
                      </a:r>
                      <a:r>
                        <a:rPr lang="en-GB" sz="1200" dirty="0" err="1"/>
                        <a:t>ogv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ogg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motion JPEG 2000 (.mj2).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54608"/>
                  </a:ext>
                </a:extLst>
              </a:tr>
              <a:tr h="506505">
                <a:tc>
                  <a:txBody>
                    <a:bodyPr/>
                    <a:lstStyle/>
                    <a:p>
                      <a:r>
                        <a:rPr lang="en-GB" sz="1200" b="1" dirty="0"/>
                        <a:t>Documentation and scripts.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Rich Text Format (.rtf).</a:t>
                      </a:r>
                    </a:p>
                    <a:p>
                      <a:r>
                        <a:rPr lang="en-GB" sz="1200" dirty="0"/>
                        <a:t>PDF/A or PDF (.pdf).</a:t>
                      </a:r>
                    </a:p>
                    <a:p>
                      <a:r>
                        <a:rPr lang="en-GB" sz="1200" dirty="0"/>
                        <a:t>HTML (.html).</a:t>
                      </a:r>
                    </a:p>
                    <a:p>
                      <a:r>
                        <a:rPr lang="en-GB" sz="1200" dirty="0"/>
                        <a:t>OpenDocument Text (.</a:t>
                      </a:r>
                      <a:r>
                        <a:rPr lang="en-GB" sz="1200" dirty="0" err="1"/>
                        <a:t>odt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R Markdown files (.</a:t>
                      </a:r>
                      <a:r>
                        <a:rPr lang="en-GB" sz="1200" dirty="0" err="1"/>
                        <a:t>rmd</a:t>
                      </a:r>
                      <a:r>
                        <a:rPr lang="en-GB" sz="1200" dirty="0"/>
                        <a:t>) (with HTML version as well).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6203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42BE2A-795D-D2CC-0716-9F928C42C368}"/>
              </a:ext>
            </a:extLst>
          </p:cNvPr>
          <p:cNvSpPr txBox="1"/>
          <p:nvPr/>
        </p:nvSpPr>
        <p:spPr>
          <a:xfrm>
            <a:off x="2100116" y="2245929"/>
            <a:ext cx="8415483" cy="1754326"/>
          </a:xfrm>
          <a:prstGeom prst="rect">
            <a:avLst/>
          </a:prstGeom>
          <a:noFill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D0004"/>
                </a:solidFill>
                <a:latin typeface="Amasis MT Pro" panose="020F0502020204030204" pitchFamily="34" charset="0"/>
                <a:cs typeface="Amasis MT Pro" panose="020F0502020204030204" pitchFamily="34" charset="0"/>
              </a:rPr>
              <a:t>Open and non-</a:t>
            </a:r>
            <a:r>
              <a:rPr lang="en-US" sz="3600" b="1" dirty="0" err="1">
                <a:solidFill>
                  <a:srgbClr val="DD0004"/>
                </a:solidFill>
                <a:latin typeface="Amasis MT Pro" panose="020F0502020204030204" pitchFamily="34" charset="0"/>
                <a:cs typeface="Amasis MT Pro" panose="020F0502020204030204" pitchFamily="34" charset="0"/>
              </a:rPr>
              <a:t>proprietry</a:t>
            </a:r>
            <a:endParaRPr lang="en-US" sz="3600" b="1" dirty="0">
              <a:solidFill>
                <a:srgbClr val="DD0004"/>
              </a:solidFill>
              <a:latin typeface="Amasis MT Pro" panose="020F0502020204030204" pitchFamily="34" charset="0"/>
              <a:cs typeface="Amasis MT Pro" panose="020F0502020204030204" pitchFamily="34" charset="0"/>
            </a:endParaRPr>
          </a:p>
          <a:p>
            <a:endParaRPr lang="en-US" sz="3600" b="1" dirty="0">
              <a:solidFill>
                <a:srgbClr val="DD0004"/>
              </a:solidFill>
              <a:latin typeface="Amasis MT Pro" panose="020F0502020204030204" pitchFamily="34" charset="0"/>
              <a:cs typeface="Amasis MT Pro" panose="020F0502020204030204" pitchFamily="34" charset="0"/>
            </a:endParaRPr>
          </a:p>
          <a:p>
            <a:r>
              <a:rPr lang="en-US" sz="3600" b="1" dirty="0">
                <a:solidFill>
                  <a:srgbClr val="DD0004"/>
                </a:solidFill>
                <a:latin typeface="Amasis MT Pro" panose="020F0502020204030204" pitchFamily="34" charset="0"/>
                <a:cs typeface="Amasis MT Pro" panose="020F0502020204030204" pitchFamily="34" charset="0"/>
              </a:rPr>
              <a:t>Information loss during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26AA8-12B9-02BE-1900-D8067EB4230D}"/>
              </a:ext>
            </a:extLst>
          </p:cNvPr>
          <p:cNvSpPr txBox="1"/>
          <p:nvPr/>
        </p:nvSpPr>
        <p:spPr>
          <a:xfrm>
            <a:off x="6096000" y="6163408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Full table at the UK Data Archive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6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What</a:t>
            </a:r>
            <a:r>
              <a:rPr lang="en-US" dirty="0"/>
              <a:t> types of data?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Experimental – raw data: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Tables of figures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Images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Sequencing data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Geographical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Processed data/Analysis results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Format and </a:t>
            </a:r>
            <a:r>
              <a:rPr lang="en-US" b="1" dirty="0"/>
              <a:t>size for each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58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2164</Words>
  <Application>Microsoft Macintosh PowerPoint</Application>
  <PresentationFormat>Widescreen</PresentationFormat>
  <Paragraphs>365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Amasis MT Pro</vt:lpstr>
      <vt:lpstr>Arial</vt:lpstr>
      <vt:lpstr>Calibri</vt:lpstr>
      <vt:lpstr>Calibri Light</vt:lpstr>
      <vt:lpstr>Helvetica</vt:lpstr>
      <vt:lpstr>Office Theme</vt:lpstr>
      <vt:lpstr>Managing Your Research Data</vt:lpstr>
      <vt:lpstr>Outline</vt:lpstr>
      <vt:lpstr>Outline</vt:lpstr>
      <vt:lpstr>Research Data Life Cycle</vt:lpstr>
      <vt:lpstr>Data Management Checklist</vt:lpstr>
      <vt:lpstr>Data Management Checklist</vt:lpstr>
      <vt:lpstr>Data Types Recommended by UK Data Archive</vt:lpstr>
      <vt:lpstr>Data Types Recommended by UK Data Archive</vt:lpstr>
      <vt:lpstr>Data Management Checklist</vt:lpstr>
      <vt:lpstr>Data Management Checklist</vt:lpstr>
      <vt:lpstr>Data Management Checklist</vt:lpstr>
      <vt:lpstr>Data Management Checklist</vt:lpstr>
      <vt:lpstr>Choosing an Electronic Lab Notebook</vt:lpstr>
      <vt:lpstr>Choosing an Electronic Lab Notebook</vt:lpstr>
      <vt:lpstr>Data Management Checklist – 13 core questions</vt:lpstr>
      <vt:lpstr>Outline</vt:lpstr>
      <vt:lpstr>PowerPoint Presentation</vt:lpstr>
      <vt:lpstr>Outline</vt:lpstr>
      <vt:lpstr>File Organization</vt:lpstr>
      <vt:lpstr>Hierachical folder structure</vt:lpstr>
      <vt:lpstr>Hierachical folder structure</vt:lpstr>
      <vt:lpstr>Tag based organization</vt:lpstr>
      <vt:lpstr>Outline</vt:lpstr>
      <vt:lpstr>File Naming – the three Cs</vt:lpstr>
      <vt:lpstr>File Naming – other tips</vt:lpstr>
      <vt:lpstr>File Naming – have a go…</vt:lpstr>
      <vt:lpstr>File Naming – have a go…</vt:lpstr>
      <vt:lpstr>Batching Renaming Tools</vt:lpstr>
      <vt:lpstr>Outline</vt:lpstr>
      <vt:lpstr>Version Control</vt:lpstr>
      <vt:lpstr>Version Control</vt:lpstr>
      <vt:lpstr>Outline</vt:lpstr>
      <vt:lpstr>Metadata</vt:lpstr>
      <vt:lpstr>Metadata - @Project level </vt:lpstr>
      <vt:lpstr>Metadata - @Data level</vt:lpstr>
      <vt:lpstr>Metadata - @File level </vt:lpstr>
      <vt:lpstr>Metadata</vt:lpstr>
      <vt:lpstr>Metadata – avoiding file corruption</vt:lpstr>
      <vt:lpstr>Outline</vt:lpstr>
      <vt:lpstr>Running out of Space – Do we need all the files?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Your Research Data</dc:title>
  <dc:creator>Ashley Sawle</dc:creator>
  <cp:lastModifiedBy>Ashley Sawle</cp:lastModifiedBy>
  <cp:revision>32</cp:revision>
  <dcterms:created xsi:type="dcterms:W3CDTF">2023-05-01T09:02:35Z</dcterms:created>
  <dcterms:modified xsi:type="dcterms:W3CDTF">2023-05-02T10:51:57Z</dcterms:modified>
</cp:coreProperties>
</file>